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774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375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881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150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296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986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15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033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849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898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764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2/22/2022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1943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AAFC3B-F6A1-4A44-8AFB-56D1C0E761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04552" y="871759"/>
            <a:ext cx="5825448" cy="2846984"/>
          </a:xfrm>
        </p:spPr>
        <p:txBody>
          <a:bodyPr>
            <a:normAutofit/>
          </a:bodyPr>
          <a:lstStyle/>
          <a:p>
            <a:r>
              <a:rPr lang="en-US">
                <a:latin typeface="Poppins Medium" panose="00000600000000000000" pitchFamily="2" charset="0"/>
                <a:cs typeface="Poppins Medium" panose="00000600000000000000" pitchFamily="2" charset="0"/>
              </a:rPr>
              <a:t>Power BI Visualization Of Covid-19</a:t>
            </a:r>
            <a:endParaRPr lang="en-US"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4229E1-91CA-42D3-86F0-5ECAD09134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04551" y="3429000"/>
            <a:ext cx="5322013" cy="396057"/>
          </a:xfrm>
        </p:spPr>
        <p:txBody>
          <a:bodyPr>
            <a:normAutofit fontScale="92500" lnSpcReduction="20000"/>
          </a:bodyPr>
          <a:lstStyle/>
          <a:p>
            <a:r>
              <a:rPr lang="en-US">
                <a:latin typeface="Poppins Light" panose="00000400000000000000" pitchFamily="2" charset="0"/>
                <a:cs typeface="Poppins Light" panose="00000400000000000000" pitchFamily="2" charset="0"/>
              </a:rPr>
              <a:t>YEAR- 2020,21,22</a:t>
            </a:r>
            <a:endParaRPr lang="en-US" dirty="0"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9DA86C-53CE-458D-BAF9-C5B01508F4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85" r="28685"/>
          <a:stretch/>
        </p:blipFill>
        <p:spPr>
          <a:xfrm>
            <a:off x="1" y="10"/>
            <a:ext cx="5248274" cy="6857989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23776" y="723900"/>
            <a:ext cx="5706224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CF06E40-3ECB-4820-95B5-8A70B07D4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23776" y="6134100"/>
            <a:ext cx="566812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1370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9000"/>
                    </a14:imgEffect>
                    <a14:imgEffect>
                      <a14:saturation sat="54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B0603-1B70-45B5-9241-8EEBD9A01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Nexa Bold" panose="02000000000000000000" pitchFamily="50" charset="0"/>
                <a:cs typeface="Poppins" panose="00000500000000000000" pitchFamily="2" charset="0"/>
              </a:rPr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3BC8D-0047-4635-9856-FEDD66C86C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Poppins Light" panose="00000400000000000000" pitchFamily="2" charset="0"/>
                <a:cs typeface="Poppins Light" panose="00000400000000000000" pitchFamily="2" charset="0"/>
              </a:rPr>
              <a:t>Overall Covid growth in whole world</a:t>
            </a:r>
          </a:p>
          <a:p>
            <a:r>
              <a:rPr lang="en-US" dirty="0">
                <a:latin typeface="Poppins Light" panose="00000400000000000000" pitchFamily="2" charset="0"/>
                <a:cs typeface="Poppins Light" panose="00000400000000000000" pitchFamily="2" charset="0"/>
              </a:rPr>
              <a:t>Covid growth by year (2020,21,22)</a:t>
            </a:r>
          </a:p>
          <a:p>
            <a:r>
              <a:rPr lang="en-US" dirty="0">
                <a:latin typeface="Poppins Light" panose="00000400000000000000" pitchFamily="2" charset="0"/>
                <a:cs typeface="Poppins Light" panose="00000400000000000000" pitchFamily="2" charset="0"/>
              </a:rPr>
              <a:t>Covid analysis of India.</a:t>
            </a:r>
          </a:p>
        </p:txBody>
      </p:sp>
    </p:spTree>
    <p:extLst>
      <p:ext uri="{BB962C8B-B14F-4D97-AF65-F5344CB8AC3E}">
        <p14:creationId xmlns:p14="http://schemas.microsoft.com/office/powerpoint/2010/main" val="806303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1146C5-38DD-40FF-A29E-DF7F31E4D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899024"/>
            <a:ext cx="2879436" cy="391494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latin typeface="Nexa Bold" panose="02000000000000000000" pitchFamily="50" charset="0"/>
              </a:rPr>
              <a:t>Overall Covid-19 impact (2020,21,22)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C3D1F7B-EC4A-46FE-93CA-687C2AC18E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3859" y="723900"/>
            <a:ext cx="8544867" cy="476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093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97C611F-C204-4E0C-B739-FF9A9760E6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45" t="62484"/>
          <a:stretch/>
        </p:blipFill>
        <p:spPr>
          <a:xfrm>
            <a:off x="1270017" y="1924050"/>
            <a:ext cx="9446107" cy="3009900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89F0B45-F4AA-451F-BABF-F247E10F5A45}"/>
              </a:ext>
            </a:extLst>
          </p:cNvPr>
          <p:cNvSpPr txBox="1"/>
          <p:nvPr/>
        </p:nvSpPr>
        <p:spPr>
          <a:xfrm>
            <a:off x="803563" y="5637457"/>
            <a:ext cx="105848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Poppins Light" panose="00000400000000000000" pitchFamily="2" charset="0"/>
                <a:cs typeface="Poppins Light" panose="00000400000000000000" pitchFamily="2" charset="0"/>
              </a:rPr>
              <a:t>Impact of Covid-19 can be seen where we can analyze India was hit by a very huge number in deaths.</a:t>
            </a: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E73063E9-C1F5-448A-9017-CCC921210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648086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Nexa Bold" panose="02000000000000000000" pitchFamily="50" charset="0"/>
              </a:rPr>
              <a:t>Total deaths by location</a:t>
            </a:r>
          </a:p>
        </p:txBody>
      </p:sp>
    </p:spTree>
    <p:extLst>
      <p:ext uri="{BB962C8B-B14F-4D97-AF65-F5344CB8AC3E}">
        <p14:creationId xmlns:p14="http://schemas.microsoft.com/office/powerpoint/2010/main" val="1140687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36CB9-54EA-4028-BFF5-0C1974122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923330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Nexa Bold" panose="02000000000000000000" pitchFamily="50" charset="0"/>
              </a:rPr>
              <a:t>Total deaths Globally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7681B8A-741D-412C-8153-9C571FF5EF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17" t="32664" b="37516"/>
          <a:stretch/>
        </p:blipFill>
        <p:spPr>
          <a:xfrm>
            <a:off x="700635" y="2657474"/>
            <a:ext cx="4046855" cy="252402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EF0227-B998-4D46-BE2D-A240AD04B302}"/>
              </a:ext>
            </a:extLst>
          </p:cNvPr>
          <p:cNvSpPr txBox="1"/>
          <p:nvPr/>
        </p:nvSpPr>
        <p:spPr>
          <a:xfrm>
            <a:off x="4914900" y="3554195"/>
            <a:ext cx="6477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Poppins Light" panose="00000400000000000000" pitchFamily="2" charset="0"/>
                <a:cs typeface="Poppins Light" panose="00000400000000000000" pitchFamily="2" charset="0"/>
              </a:rPr>
              <a:t>Total deaths across globe were around </a:t>
            </a:r>
            <a:r>
              <a:rPr lang="en-US" sz="1800" dirty="0">
                <a:highlight>
                  <a:srgbClr val="FFFF00"/>
                </a:highlight>
                <a:latin typeface="Poppins Light" panose="00000400000000000000" pitchFamily="2" charset="0"/>
                <a:cs typeface="Poppins Light" panose="00000400000000000000" pitchFamily="2" charset="0"/>
              </a:rPr>
              <a:t>521 Million </a:t>
            </a:r>
            <a:r>
              <a:rPr lang="en-US" sz="1800" dirty="0">
                <a:latin typeface="Poppins Light" panose="00000400000000000000" pitchFamily="2" charset="0"/>
                <a:cs typeface="Poppins Light" panose="00000400000000000000" pitchFamily="2" charset="0"/>
              </a:rPr>
              <a:t>in 2020,21,22 .</a:t>
            </a: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964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734671-0E3E-409B-B4AB-EB731A0B3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899025"/>
            <a:ext cx="3076032" cy="17394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latin typeface="Nexa Bold" panose="02000000000000000000" pitchFamily="50" charset="0"/>
              </a:rPr>
              <a:t>Covid-19 report of year 2020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Content Placeholder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4D8986F-DD34-4547-B0F2-0F8207471B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833" y="899024"/>
            <a:ext cx="8302276" cy="459809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43B37D0F-6277-4050-8FBD-96258ACF79C7}"/>
              </a:ext>
            </a:extLst>
          </p:cNvPr>
          <p:cNvSpPr/>
          <p:nvPr/>
        </p:nvSpPr>
        <p:spPr>
          <a:xfrm>
            <a:off x="3761832" y="1976591"/>
            <a:ext cx="4079841" cy="18195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F770BB8-97A3-477C-8746-3CA1C4A22234}"/>
              </a:ext>
            </a:extLst>
          </p:cNvPr>
          <p:cNvSpPr txBox="1"/>
          <p:nvPr/>
        </p:nvSpPr>
        <p:spPr>
          <a:xfrm>
            <a:off x="609600" y="2826327"/>
            <a:ext cx="28540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Poppins Light" panose="00000400000000000000" pitchFamily="2" charset="0"/>
                <a:cs typeface="Poppins Light" panose="00000400000000000000" pitchFamily="2" charset="0"/>
              </a:rPr>
              <a:t>In year 2020, total deaths were around </a:t>
            </a:r>
            <a:r>
              <a:rPr lang="en-US" sz="1600" dirty="0">
                <a:highlight>
                  <a:srgbClr val="FFFF00"/>
                </a:highlight>
                <a:latin typeface="Poppins Light" panose="00000400000000000000" pitchFamily="2" charset="0"/>
                <a:cs typeface="Poppins Light" panose="00000400000000000000" pitchFamily="2" charset="0"/>
              </a:rPr>
              <a:t>57 million</a:t>
            </a:r>
            <a:r>
              <a:rPr lang="en-US" sz="1600" dirty="0">
                <a:latin typeface="Poppins Light" panose="00000400000000000000" pitchFamily="2" charset="0"/>
                <a:cs typeface="Poppins Light" panose="00000400000000000000" pitchFamily="2" charset="0"/>
              </a:rPr>
              <a:t>, while total positive cases found were approx. 2 billion.</a:t>
            </a:r>
          </a:p>
          <a:p>
            <a:endParaRPr lang="en-US" sz="1600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r>
              <a:rPr lang="en-US" sz="1600" dirty="0">
                <a:latin typeface="Poppins Light" panose="00000400000000000000" pitchFamily="2" charset="0"/>
                <a:cs typeface="Poppins Light" panose="00000400000000000000" pitchFamily="2" charset="0"/>
              </a:rPr>
              <a:t>In this we can also analyze that death rate was highest in India (approx.17 mil.) and second to that was Mexico.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26F5951-3EA1-4084-A1D6-C0A7CEBE9955}"/>
              </a:ext>
            </a:extLst>
          </p:cNvPr>
          <p:cNvSpPr/>
          <p:nvPr/>
        </p:nvSpPr>
        <p:spPr>
          <a:xfrm flipV="1">
            <a:off x="6622473" y="3829957"/>
            <a:ext cx="4673600" cy="173956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908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734671-0E3E-409B-B4AB-EB731A0B3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899025"/>
            <a:ext cx="3076032" cy="1977526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dirty="0">
                <a:latin typeface="Nexa Bold" panose="02000000000000000000" pitchFamily="50" charset="0"/>
              </a:rPr>
              <a:t>Covid-19 report of year 2021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9244139-AB6B-4DA4-AF34-EB7DCD15E0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2" y="1028703"/>
            <a:ext cx="7962897" cy="445922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C33444C-930D-4EE0-9E7B-04DEBF193931}"/>
              </a:ext>
            </a:extLst>
          </p:cNvPr>
          <p:cNvSpPr/>
          <p:nvPr/>
        </p:nvSpPr>
        <p:spPr>
          <a:xfrm>
            <a:off x="3429002" y="1447801"/>
            <a:ext cx="3952873" cy="24574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91B9E9-A4E6-4F5C-BC5F-D8533A4F46D1}"/>
              </a:ext>
            </a:extLst>
          </p:cNvPr>
          <p:cNvSpPr txBox="1"/>
          <p:nvPr/>
        </p:nvSpPr>
        <p:spPr>
          <a:xfrm>
            <a:off x="685800" y="3105150"/>
            <a:ext cx="261937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Poppins Light" panose="00000400000000000000" pitchFamily="2" charset="0"/>
                <a:cs typeface="Poppins Light" panose="00000400000000000000" pitchFamily="2" charset="0"/>
              </a:rPr>
              <a:t>Year 2021 saw a big jump in no. of deaths (407 Million) and </a:t>
            </a:r>
            <a:r>
              <a:rPr lang="en-US" sz="1600" dirty="0">
                <a:highlight>
                  <a:srgbClr val="FFFF00"/>
                </a:highlight>
                <a:latin typeface="Poppins Light" panose="00000400000000000000" pitchFamily="2" charset="0"/>
                <a:cs typeface="Poppins Light" panose="00000400000000000000" pitchFamily="2" charset="0"/>
              </a:rPr>
              <a:t>19 billion</a:t>
            </a:r>
            <a:r>
              <a:rPr lang="en-US" sz="1600" dirty="0">
                <a:latin typeface="Poppins Light" panose="00000400000000000000" pitchFamily="2" charset="0"/>
                <a:cs typeface="Poppins Light" panose="00000400000000000000" pitchFamily="2" charset="0"/>
              </a:rPr>
              <a:t> cases.</a:t>
            </a:r>
          </a:p>
          <a:p>
            <a:endParaRPr lang="en-US" sz="1600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r>
              <a:rPr lang="en-US" sz="1600" dirty="0">
                <a:latin typeface="Poppins Light" panose="00000400000000000000" pitchFamily="2" charset="0"/>
                <a:cs typeface="Poppins Light" panose="00000400000000000000" pitchFamily="2" charset="0"/>
              </a:rPr>
              <a:t>This year India saw devastating death rate of around </a:t>
            </a:r>
            <a:r>
              <a:rPr lang="en-US" sz="1600" dirty="0">
                <a:highlight>
                  <a:srgbClr val="FF0000"/>
                </a:highlight>
                <a:latin typeface="Poppins Light" panose="00000400000000000000" pitchFamily="2" charset="0"/>
                <a:cs typeface="Poppins Light" panose="00000400000000000000" pitchFamily="2" charset="0"/>
              </a:rPr>
              <a:t>120 million</a:t>
            </a:r>
            <a:r>
              <a:rPr lang="en-US" sz="1600" dirty="0">
                <a:latin typeface="Poppins Light" panose="00000400000000000000" pitchFamily="2" charset="0"/>
                <a:cs typeface="Poppins Light" panose="00000400000000000000" pitchFamily="2" charset="0"/>
              </a:rPr>
              <a:t>.</a:t>
            </a:r>
            <a:r>
              <a:rPr lang="en-US" sz="1600" dirty="0">
                <a:highlight>
                  <a:srgbClr val="FFFF00"/>
                </a:highlight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5484883-74F1-416C-9404-4D68738C9A3D}"/>
              </a:ext>
            </a:extLst>
          </p:cNvPr>
          <p:cNvSpPr/>
          <p:nvPr/>
        </p:nvSpPr>
        <p:spPr>
          <a:xfrm>
            <a:off x="9010650" y="2457459"/>
            <a:ext cx="2609849" cy="15326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7DE72C5-53DF-4693-AE2A-EC3C857B9613}"/>
              </a:ext>
            </a:extLst>
          </p:cNvPr>
          <p:cNvSpPr/>
          <p:nvPr/>
        </p:nvSpPr>
        <p:spPr>
          <a:xfrm flipV="1">
            <a:off x="6162674" y="3905249"/>
            <a:ext cx="2486025" cy="152231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645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34671-0E3E-409B-B4AB-EB731A0B3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899025"/>
            <a:ext cx="3076032" cy="1977526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dirty="0">
                <a:latin typeface="Nexa Bold" panose="02000000000000000000" pitchFamily="50" charset="0"/>
              </a:rPr>
              <a:t>Covid-19 report of year 2022</a:t>
            </a:r>
          </a:p>
        </p:txBody>
      </p:sp>
      <p:pic>
        <p:nvPicPr>
          <p:cNvPr id="8" name="Content Placeholder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6786377-ADE5-44ED-A2F2-38DD3F9C47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3" y="979055"/>
            <a:ext cx="8191496" cy="4581438"/>
          </a:xfr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C33444C-930D-4EE0-9E7B-04DEBF193931}"/>
              </a:ext>
            </a:extLst>
          </p:cNvPr>
          <p:cNvSpPr/>
          <p:nvPr/>
        </p:nvSpPr>
        <p:spPr>
          <a:xfrm>
            <a:off x="3429002" y="1447802"/>
            <a:ext cx="4052453" cy="245744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91B9E9-A4E6-4F5C-BC5F-D8533A4F46D1}"/>
              </a:ext>
            </a:extLst>
          </p:cNvPr>
          <p:cNvSpPr txBox="1"/>
          <p:nvPr/>
        </p:nvSpPr>
        <p:spPr>
          <a:xfrm>
            <a:off x="685800" y="3105150"/>
            <a:ext cx="261937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Poppins Light" panose="00000400000000000000" pitchFamily="2" charset="0"/>
                <a:cs typeface="Poppins Light" panose="00000400000000000000" pitchFamily="2" charset="0"/>
              </a:rPr>
              <a:t>In 2022, the covid deaths and cases became less as the vaccine was introduced (</a:t>
            </a:r>
            <a:r>
              <a:rPr lang="en-US" sz="1600" dirty="0">
                <a:highlight>
                  <a:srgbClr val="FF0000"/>
                </a:highlight>
                <a:latin typeface="Poppins Light" panose="00000400000000000000" pitchFamily="2" charset="0"/>
                <a:cs typeface="Poppins Light" panose="00000400000000000000" pitchFamily="2" charset="0"/>
              </a:rPr>
              <a:t>57 Million deaths </a:t>
            </a:r>
            <a:r>
              <a:rPr lang="en-US" sz="1600" dirty="0">
                <a:latin typeface="Poppins Light" panose="00000400000000000000" pitchFamily="2" charset="0"/>
                <a:cs typeface="Poppins Light" panose="00000400000000000000" pitchFamily="2" charset="0"/>
              </a:rPr>
              <a:t>till this data).</a:t>
            </a:r>
          </a:p>
          <a:p>
            <a:endParaRPr lang="en-US" sz="1600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r>
              <a:rPr lang="en-US" sz="1600" dirty="0">
                <a:latin typeface="Poppins Light" panose="00000400000000000000" pitchFamily="2" charset="0"/>
                <a:cs typeface="Poppins Light" panose="00000400000000000000" pitchFamily="2" charset="0"/>
              </a:rPr>
              <a:t>This is a good number comparing with last year( approx. 350 million less deaths).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5484883-74F1-416C-9404-4D68738C9A3D}"/>
              </a:ext>
            </a:extLst>
          </p:cNvPr>
          <p:cNvSpPr/>
          <p:nvPr/>
        </p:nvSpPr>
        <p:spPr>
          <a:xfrm>
            <a:off x="9010650" y="2457459"/>
            <a:ext cx="2609849" cy="15326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7DE72C5-53DF-4693-AE2A-EC3C857B9613}"/>
              </a:ext>
            </a:extLst>
          </p:cNvPr>
          <p:cNvSpPr/>
          <p:nvPr/>
        </p:nvSpPr>
        <p:spPr>
          <a:xfrm flipV="1">
            <a:off x="6162674" y="3905249"/>
            <a:ext cx="2486025" cy="152231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376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34671-0E3E-409B-B4AB-EB731A0B3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899025"/>
            <a:ext cx="3076032" cy="1977526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dirty="0">
                <a:latin typeface="Nexa Bold" panose="02000000000000000000" pitchFamily="50" charset="0"/>
              </a:rPr>
              <a:t>Covid-19 report of year 2021(India)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91B9E9-A4E6-4F5C-BC5F-D8533A4F46D1}"/>
              </a:ext>
            </a:extLst>
          </p:cNvPr>
          <p:cNvSpPr txBox="1"/>
          <p:nvPr/>
        </p:nvSpPr>
        <p:spPr>
          <a:xfrm>
            <a:off x="685800" y="3105150"/>
            <a:ext cx="261937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Poppins Light" panose="00000400000000000000" pitchFamily="2" charset="0"/>
                <a:cs typeface="Poppins Light" panose="00000400000000000000" pitchFamily="2" charset="0"/>
              </a:rPr>
              <a:t>In India, all states were affected by covid-19.</a:t>
            </a:r>
          </a:p>
          <a:p>
            <a:endParaRPr lang="en-US" sz="1600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r>
              <a:rPr lang="en-US" sz="1600" dirty="0">
                <a:latin typeface="Poppins Light" panose="00000400000000000000" pitchFamily="2" charset="0"/>
                <a:cs typeface="Poppins Light" panose="00000400000000000000" pitchFamily="2" charset="0"/>
              </a:rPr>
              <a:t>Around 48% were the total cases in India comparing from rest of the world.</a:t>
            </a:r>
          </a:p>
        </p:txBody>
      </p:sp>
      <p:pic>
        <p:nvPicPr>
          <p:cNvPr id="8" name="Content Placeholder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250F8B0-8691-4501-87C2-29DDD005FD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7040" y="899025"/>
            <a:ext cx="7915877" cy="4439593"/>
          </a:xfr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7DE72C5-53DF-4693-AE2A-EC3C857B9613}"/>
              </a:ext>
            </a:extLst>
          </p:cNvPr>
          <p:cNvSpPr/>
          <p:nvPr/>
        </p:nvSpPr>
        <p:spPr>
          <a:xfrm flipV="1">
            <a:off x="6243782" y="3777671"/>
            <a:ext cx="2466110" cy="156094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74A70E-71E9-40CF-B17B-2F562BD3DF4F}"/>
              </a:ext>
            </a:extLst>
          </p:cNvPr>
          <p:cNvSpPr/>
          <p:nvPr/>
        </p:nvSpPr>
        <p:spPr>
          <a:xfrm flipV="1">
            <a:off x="3525237" y="1901065"/>
            <a:ext cx="3919272" cy="187660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778750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RegularSeed_2SEEDS">
      <a:dk1>
        <a:srgbClr val="000000"/>
      </a:dk1>
      <a:lt1>
        <a:srgbClr val="FFFFFF"/>
      </a:lt1>
      <a:dk2>
        <a:srgbClr val="3C3522"/>
      </a:dk2>
      <a:lt2>
        <a:srgbClr val="E2E8E5"/>
      </a:lt2>
      <a:accent1>
        <a:srgbClr val="C52783"/>
      </a:accent1>
      <a:accent2>
        <a:srgbClr val="D739D6"/>
      </a:accent2>
      <a:accent3>
        <a:srgbClr val="D73953"/>
      </a:accent3>
      <a:accent4>
        <a:srgbClr val="41BB25"/>
      </a:accent4>
      <a:accent5>
        <a:srgbClr val="32BB51"/>
      </a:accent5>
      <a:accent6>
        <a:srgbClr val="25B985"/>
      </a:accent6>
      <a:hlink>
        <a:srgbClr val="31935A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240</Words>
  <Application>Microsoft Office PowerPoint</Application>
  <PresentationFormat>Widescreen</PresentationFormat>
  <Paragraphs>27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Calisto MT</vt:lpstr>
      <vt:lpstr>Nexa Bold</vt:lpstr>
      <vt:lpstr>Poppins Light</vt:lpstr>
      <vt:lpstr>Poppins Medium</vt:lpstr>
      <vt:lpstr>Univers Condensed</vt:lpstr>
      <vt:lpstr>ChronicleVTI</vt:lpstr>
      <vt:lpstr>Power BI Visualization Of Covid-19</vt:lpstr>
      <vt:lpstr>Contents</vt:lpstr>
      <vt:lpstr>Overall Covid-19 impact (2020,21,22)</vt:lpstr>
      <vt:lpstr>Total deaths by location</vt:lpstr>
      <vt:lpstr>Total deaths Globally</vt:lpstr>
      <vt:lpstr>Covid-19 report of year 2020</vt:lpstr>
      <vt:lpstr>Covid-19 report of year 2021</vt:lpstr>
      <vt:lpstr>Covid-19 report of year 2022</vt:lpstr>
      <vt:lpstr>Covid-19 report of year 2021(India)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BI Visualization Of Covid-19</dc:title>
  <dc:creator>Vedant Pundir</dc:creator>
  <cp:lastModifiedBy>Vedant Pundir</cp:lastModifiedBy>
  <cp:revision>1</cp:revision>
  <dcterms:created xsi:type="dcterms:W3CDTF">2022-02-22T04:42:02Z</dcterms:created>
  <dcterms:modified xsi:type="dcterms:W3CDTF">2022-02-22T07:16:26Z</dcterms:modified>
</cp:coreProperties>
</file>

<file path=docProps/thumbnail.jpeg>
</file>